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2" r:id="rId6"/>
    <p:sldId id="271" r:id="rId7"/>
    <p:sldId id="267" r:id="rId8"/>
    <p:sldId id="268" r:id="rId9"/>
    <p:sldId id="263" r:id="rId10"/>
    <p:sldId id="265" r:id="rId11"/>
    <p:sldId id="274" r:id="rId12"/>
    <p:sldId id="272" r:id="rId13"/>
    <p:sldId id="269" r:id="rId14"/>
    <p:sldId id="264" r:id="rId15"/>
    <p:sldId id="257" r:id="rId16"/>
    <p:sldId id="270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0" y="5562600"/>
            <a:ext cx="49530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Наумова Н.В.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436" name="Picture 4" descr="http://www.athens.kiev.ua/wordpress/wp-content/uploads/2016/09/detskoe-tvorchestvo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43200"/>
            <a:ext cx="5519418" cy="31242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52400"/>
            <a:ext cx="8062912" cy="2536825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ТВОРЧЕСКОЕ И ЭСТЕТИЧЕСКОЕ РАЗВИТИЕ ДОШКОЛЬНИКА</a:t>
            </a:r>
            <a:b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(роль родительства)</a:t>
            </a:r>
            <a:endParaRPr kumimoji="0" lang="ru-RU" sz="44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458200" cy="1399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Программы, рекомендуемые к использованию: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882808"/>
            <a:ext cx="876300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«Программа воспитания и обучения в детском саду» под редакцией </a:t>
            </a:r>
          </a:p>
          <a:p>
            <a:pPr>
              <a:buNone/>
            </a:pPr>
            <a:r>
              <a:rPr lang="ru-RU" dirty="0" smtClean="0"/>
              <a:t>    М.А. Васильевой, В.В. Гербовой, </a:t>
            </a:r>
          </a:p>
          <a:p>
            <a:pPr>
              <a:buNone/>
            </a:pPr>
            <a:r>
              <a:rPr lang="ru-RU" dirty="0" smtClean="0"/>
              <a:t>    Т.С. Комаровой.</a:t>
            </a:r>
          </a:p>
          <a:p>
            <a:r>
              <a:rPr lang="ru-RU" dirty="0" smtClean="0"/>
              <a:t>«Красота. Радость. Творчество» </a:t>
            </a:r>
          </a:p>
          <a:p>
            <a:pPr>
              <a:buNone/>
            </a:pPr>
            <a:r>
              <a:rPr lang="ru-RU" dirty="0" smtClean="0"/>
              <a:t>    Т.С. Комарова, А.В. Антонова.</a:t>
            </a:r>
          </a:p>
          <a:p>
            <a:r>
              <a:rPr lang="ru-RU" dirty="0" smtClean="0"/>
              <a:t>«Одарённый ребёнок» Л. Венгер.</a:t>
            </a:r>
          </a:p>
          <a:p>
            <a:r>
              <a:rPr lang="ru-RU" dirty="0" smtClean="0"/>
              <a:t>«Эмоциональное развитие ребёнка» </a:t>
            </a:r>
          </a:p>
          <a:p>
            <a:pPr>
              <a:buNone/>
            </a:pPr>
            <a:r>
              <a:rPr lang="ru-RU" dirty="0" smtClean="0"/>
              <a:t>    С. Крюкова.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ru-RU" b="1" dirty="0" smtClean="0"/>
              <a:t>Эстетика повседневности: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/>
          </a:bodyPr>
          <a:lstStyle/>
          <a:p>
            <a:r>
              <a:rPr lang="ru-RU" dirty="0" smtClean="0"/>
              <a:t>Гигиенические процедуры</a:t>
            </a:r>
          </a:p>
          <a:p>
            <a:r>
              <a:rPr lang="ru-RU" dirty="0" smtClean="0"/>
              <a:t>Бытовые навыки </a:t>
            </a:r>
          </a:p>
          <a:p>
            <a:r>
              <a:rPr lang="ru-RU" dirty="0" smtClean="0"/>
              <a:t>Самообслуживание</a:t>
            </a:r>
          </a:p>
          <a:p>
            <a:r>
              <a:rPr lang="ru-RU" dirty="0" smtClean="0"/>
              <a:t>Экипировка</a:t>
            </a:r>
          </a:p>
          <a:p>
            <a:r>
              <a:rPr lang="ru-RU" dirty="0" smtClean="0"/>
              <a:t>Сервировка</a:t>
            </a:r>
          </a:p>
          <a:p>
            <a:r>
              <a:rPr lang="ru-RU" dirty="0" smtClean="0"/>
              <a:t>Чувство вкуса</a:t>
            </a:r>
          </a:p>
          <a:p>
            <a:r>
              <a:rPr lang="ru-RU" dirty="0" smtClean="0"/>
              <a:t>Этикет</a:t>
            </a:r>
          </a:p>
          <a:p>
            <a:r>
              <a:rPr lang="ru-RU" dirty="0" smtClean="0"/>
              <a:t>Мысли и речь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4034" name="Picture 2" descr="http://chudo-udo.com/media/k2/categories/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81400"/>
            <a:ext cx="4065549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1000" y="0"/>
            <a:ext cx="10210800" cy="13716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Принципы семейного воспитания: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5638800" cy="5715000"/>
          </a:xfrm>
        </p:spPr>
        <p:txBody>
          <a:bodyPr>
            <a:normAutofit/>
          </a:bodyPr>
          <a:lstStyle/>
          <a:p>
            <a:r>
              <a:rPr lang="ru-RU" dirty="0" smtClean="0"/>
              <a:t>Родитель (мама и папа) для ребёнка – идеальные объекты</a:t>
            </a:r>
          </a:p>
          <a:p>
            <a:r>
              <a:rPr lang="ru-RU" dirty="0" smtClean="0"/>
              <a:t>Психологическая особенность дошкольника – подражание и имитирование</a:t>
            </a:r>
          </a:p>
          <a:p>
            <a:r>
              <a:rPr lang="ru-RU" dirty="0" smtClean="0"/>
              <a:t>Желание повторять снова и снова понравившиеся действия и результаты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3010" name="Picture 2" descr="http://cikavosti.com/wp-content/uploads/2016/08/17-08-16-foto-600x4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Роль родительства в творческом развитии дошкольника: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581400"/>
          </a:xfrm>
        </p:spPr>
        <p:txBody>
          <a:bodyPr/>
          <a:lstStyle/>
          <a:p>
            <a:r>
              <a:rPr lang="ru-RU" dirty="0" smtClean="0"/>
              <a:t>Создавать условия для творческой деятельности ребёнка</a:t>
            </a:r>
          </a:p>
          <a:p>
            <a:r>
              <a:rPr lang="ru-RU" dirty="0" smtClean="0"/>
              <a:t>Не мешать творчески свободной деятельности</a:t>
            </a:r>
          </a:p>
          <a:p>
            <a:r>
              <a:rPr lang="ru-RU" dirty="0" smtClean="0"/>
              <a:t>Включаться, когда предполагается групповой результат совместной деятельности </a:t>
            </a:r>
            <a:endParaRPr lang="ru-RU" dirty="0"/>
          </a:p>
        </p:txBody>
      </p:sp>
      <p:pic>
        <p:nvPicPr>
          <p:cNvPr id="37890" name="Picture 2" descr="http://kindereducation.com/wp-content/uploads/2013/06/do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343400"/>
            <a:ext cx="43434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pPr algn="ctr"/>
            <a:r>
              <a:rPr lang="ru-RU" b="1" dirty="0" smtClean="0"/>
              <a:t>Шалва Амонашвили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/>
          <a:p>
            <a:r>
              <a:rPr lang="ru-RU" dirty="0" smtClean="0"/>
              <a:t> Любовь близких не должна подавлять ребенка, важно, чтобы создавались условия для развития творческих сил и способностей. </a:t>
            </a:r>
            <a:endParaRPr lang="ru-RU" dirty="0"/>
          </a:p>
        </p:txBody>
      </p:sp>
      <p:pic>
        <p:nvPicPr>
          <p:cNvPr id="34818" name="Picture 2" descr="https://multiurok.ru/img/211048/image_586b3cb853a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956906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Ш.А. Амонашвили о родительском воспитании: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>
            <a:normAutofit/>
          </a:bodyPr>
          <a:lstStyle/>
          <a:p>
            <a:r>
              <a:rPr lang="ru-RU" dirty="0" smtClean="0"/>
              <a:t>Каждый ребенок имеет свой характер. Важно разглядеть это вовремя. Возможно, за отдельными чертами характера скрывается дарование. Упущенные возможности трудно восполнить в более старшем возрасте. Любовь и забота близких подготовят ребенка ко многим сложностям современной жизни. Дети чутко относятся к атмосфере, царящей в доме, ко всему домашнему укладу.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Ш.А. Амонашвили о родительском воспитании: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975192"/>
          </a:xfrm>
        </p:spPr>
        <p:txBody>
          <a:bodyPr>
            <a:normAutofit/>
          </a:bodyPr>
          <a:lstStyle/>
          <a:p>
            <a:r>
              <a:rPr lang="ru-RU" dirty="0" smtClean="0"/>
              <a:t>Ребенок может все! Для этого важно не запрещать ему что-то делать, а лучше перевести его внимание на более привлекательное и полезное. Многие взрослые навязывают детям игры по своему усмотрению, вместо того, чтобы наблюдать, куда устремляется внимание ребенка…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Ш.А. Амонашвили о родительском воспитании: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89154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Основную информацию ребенок получает до пяти лет. После семи лет уже многое потеряно. Важно ребенку показать беспредельность и безграничность окружающего его мира.</a:t>
            </a:r>
          </a:p>
          <a:p>
            <a:r>
              <a:rPr lang="ru-RU" sz="3200" dirty="0" smtClean="0"/>
              <a:t>В воспитании детей не допустимы ложь, грубость и насмешка.</a:t>
            </a:r>
          </a:p>
          <a:p>
            <a:r>
              <a:rPr lang="ru-RU" sz="3200" dirty="0" smtClean="0"/>
              <a:t>Привлекайте ребенка ко всем своим делам, посильным для него. Дети любят "работать, как взрослые".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24757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Творчески развитый человек – это свободномыслящий человек – </a:t>
            </a:r>
            <a:br>
              <a:rPr lang="ru-RU" b="1" dirty="0" smtClean="0"/>
            </a:br>
            <a:r>
              <a:rPr lang="ru-RU" b="1" dirty="0" smtClean="0"/>
              <a:t>это   Л И Ч Н О С Т Ь</a:t>
            </a:r>
            <a:endParaRPr lang="ru-RU" b="1" dirty="0"/>
          </a:p>
        </p:txBody>
      </p:sp>
      <p:pic>
        <p:nvPicPr>
          <p:cNvPr id="46082" name="Picture 2" descr="http://perego-shop.ru/gallery/images/1148570_kreativnyi-uch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71800"/>
            <a:ext cx="6055391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algn="ctr"/>
            <a:r>
              <a:rPr lang="ru-RU" b="1" dirty="0" smtClean="0"/>
              <a:t>Где живёт творчество </a:t>
            </a:r>
            <a:br>
              <a:rPr lang="ru-RU" b="1" dirty="0" smtClean="0"/>
            </a:br>
            <a:r>
              <a:rPr lang="ru-RU" b="1" dirty="0" smtClean="0"/>
              <a:t>и эстетика?</a:t>
            </a:r>
            <a:endParaRPr lang="ru-RU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09600" y="5638800"/>
            <a:ext cx="8215312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Симбиотическая и ассоциативная работа мозга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2" name="Picture 4" descr="http://ebiology.ru/wp-content/uploads/2010/06/golovnoimoz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259865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10600" cy="1399032"/>
          </a:xfrm>
        </p:spPr>
        <p:txBody>
          <a:bodyPr>
            <a:noAutofit/>
          </a:bodyPr>
          <a:lstStyle/>
          <a:p>
            <a:r>
              <a:rPr lang="ru-RU" b="1" dirty="0" smtClean="0"/>
              <a:t>Творчество и эстетическое восприятие окружающего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2808"/>
            <a:ext cx="8839200" cy="4975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зависит от «динамической» или «системной» локализации, включающей совместную и взаимозаменяемую деятельность различных участков коры ГМ </a:t>
            </a:r>
          </a:p>
          <a:p>
            <a:pPr algn="r">
              <a:buNone/>
            </a:pPr>
            <a:r>
              <a:rPr lang="ru-RU" sz="42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(А.Р. Лурия)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Латеральная локализация в ГМ: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905000"/>
          </a:xfrm>
        </p:spPr>
        <p:txBody>
          <a:bodyPr>
            <a:normAutofit/>
          </a:bodyPr>
          <a:lstStyle/>
          <a:p>
            <a:r>
              <a:rPr lang="ru-RU" dirty="0" smtClean="0"/>
              <a:t>Творчество – левополушарно</a:t>
            </a:r>
          </a:p>
          <a:p>
            <a:endParaRPr lang="ru-RU" dirty="0" smtClean="0"/>
          </a:p>
          <a:p>
            <a:r>
              <a:rPr lang="ru-RU" dirty="0" smtClean="0"/>
              <a:t>Эстетика - двуполушарна</a:t>
            </a:r>
            <a:endParaRPr lang="ru-RU" dirty="0"/>
          </a:p>
        </p:txBody>
      </p:sp>
      <p:pic>
        <p:nvPicPr>
          <p:cNvPr id="4098" name="Picture 2" descr="http://kvedomosti.com/uploads/posts/2017-02/uchenye-vo-sne-mozg-prevraschaetsya-v-kompyuter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76600"/>
            <a:ext cx="5973566" cy="3357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990600"/>
            <a:ext cx="4495800" cy="1295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ТВОРЧЕСТВО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76600"/>
            <a:ext cx="8915400" cy="3178208"/>
          </a:xfrm>
        </p:spPr>
        <p:txBody>
          <a:bodyPr>
            <a:normAutofit/>
          </a:bodyPr>
          <a:lstStyle/>
          <a:p>
            <a:r>
              <a:rPr lang="ru-RU" dirty="0" smtClean="0"/>
              <a:t>Творчество – это нечто качественно новое отличающееся неповторимостью, оригинальностью и уникальностью. </a:t>
            </a:r>
          </a:p>
          <a:p>
            <a:r>
              <a:rPr lang="ru-RU" dirty="0" smtClean="0"/>
              <a:t>Ценность творчества </a:t>
            </a:r>
          </a:p>
          <a:p>
            <a:pPr>
              <a:buNone/>
            </a:pPr>
            <a:r>
              <a:rPr lang="ru-RU" dirty="0" smtClean="0"/>
              <a:t>    заключаются не только в результативной стороне, но и в самом процессе. </a:t>
            </a:r>
            <a:endParaRPr lang="ru-RU" dirty="0"/>
          </a:p>
        </p:txBody>
      </p:sp>
      <p:pic>
        <p:nvPicPr>
          <p:cNvPr id="32770" name="Picture 2" descr="http://img0.liveinternet.ru/images/attach/c/5/87/159/87159722_c_gtbyLhSc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"/>
            <a:ext cx="469407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ЭСТЕТИКА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Умение видеть красоту и создавать гармоничные для восприятия </a:t>
            </a:r>
          </a:p>
          <a:p>
            <a:pPr>
              <a:buNone/>
            </a:pPr>
            <a:r>
              <a:rPr lang="ru-RU" dirty="0" smtClean="0"/>
              <a:t>    объекты окружающего мира</a:t>
            </a:r>
            <a:endParaRPr lang="ru-RU" dirty="0"/>
          </a:p>
        </p:txBody>
      </p:sp>
      <p:pic>
        <p:nvPicPr>
          <p:cNvPr id="41986" name="Picture 2" descr="http://twofb.ru/misc/i/gallery/14907/455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3810000" cy="3048001"/>
          </a:xfrm>
          <a:prstGeom prst="rect">
            <a:avLst/>
          </a:prstGeom>
          <a:noFill/>
        </p:spPr>
      </p:pic>
      <p:pic>
        <p:nvPicPr>
          <p:cNvPr id="41988" name="Picture 4" descr="http://pravilnoe-pokhudenie.ru/zdorovye/kakpravpit/estetp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004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ru-RU" b="1" dirty="0" smtClean="0"/>
              <a:t>Три группы средств: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048000"/>
          </a:xfrm>
        </p:spPr>
        <p:txBody>
          <a:bodyPr/>
          <a:lstStyle/>
          <a:p>
            <a:r>
              <a:rPr lang="ru-RU" dirty="0" smtClean="0"/>
              <a:t>Искусство и мировая эстетическая культура</a:t>
            </a:r>
          </a:p>
          <a:p>
            <a:r>
              <a:rPr lang="ru-RU" dirty="0" smtClean="0"/>
              <a:t>Окружающая жизнь и культура быта</a:t>
            </a:r>
          </a:p>
          <a:p>
            <a:r>
              <a:rPr lang="ru-RU" dirty="0" smtClean="0"/>
              <a:t>Эстетическая непосредственная деятельность</a:t>
            </a:r>
            <a:endParaRPr lang="ru-RU" dirty="0"/>
          </a:p>
        </p:txBody>
      </p:sp>
      <p:pic>
        <p:nvPicPr>
          <p:cNvPr id="39938" name="Picture 2" descr="http://picslife.ru/wp-content/uploads/2012/11/krasivyie-kartinyi-maslom-hudozhnika-leonida-afremova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19600"/>
            <a:ext cx="2559752" cy="2057400"/>
          </a:xfrm>
          <a:prstGeom prst="rect">
            <a:avLst/>
          </a:prstGeom>
          <a:noFill/>
        </p:spPr>
      </p:pic>
      <p:pic>
        <p:nvPicPr>
          <p:cNvPr id="39940" name="Picture 4" descr="http://cdn-nus-1.pinme.ru/tumb/600/photo/66/e5/66e5438c3ce300fa5b9ce2def0098c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962400"/>
            <a:ext cx="2362200" cy="2133600"/>
          </a:xfrm>
          <a:prstGeom prst="rect">
            <a:avLst/>
          </a:prstGeom>
          <a:noFill/>
        </p:spPr>
      </p:pic>
      <p:pic>
        <p:nvPicPr>
          <p:cNvPr id="39942" name="Picture 6" descr="http://12millionov.com/wp-content/uploads/2017/03/%D0%A0%D0%B8%D1%81%D1%83%D0%B5%D0%BC-%D1%81-%D0%B4%D0%B5%D1%82%D1%8C%D0%BC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495800"/>
            <a:ext cx="3124200" cy="2085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творческой и эстетической деятельности в ДОУ: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6705600" cy="4975192"/>
          </a:xfrm>
        </p:spPr>
        <p:txBody>
          <a:bodyPr>
            <a:normAutofit/>
          </a:bodyPr>
          <a:lstStyle/>
          <a:p>
            <a:r>
              <a:rPr lang="ru-RU" dirty="0" smtClean="0"/>
              <a:t>Рисование</a:t>
            </a:r>
          </a:p>
          <a:p>
            <a:r>
              <a:rPr lang="ru-RU" dirty="0" smtClean="0"/>
              <a:t>Лепка</a:t>
            </a:r>
          </a:p>
          <a:p>
            <a:r>
              <a:rPr lang="ru-RU" dirty="0" smtClean="0"/>
              <a:t>Аппликация</a:t>
            </a:r>
          </a:p>
          <a:p>
            <a:r>
              <a:rPr lang="ru-RU" dirty="0" smtClean="0"/>
              <a:t>Конструирование</a:t>
            </a:r>
          </a:p>
          <a:p>
            <a:r>
              <a:rPr lang="ru-RU" dirty="0" smtClean="0"/>
              <a:t>Музыкальная деятельность</a:t>
            </a:r>
          </a:p>
          <a:p>
            <a:r>
              <a:rPr lang="ru-RU" dirty="0" smtClean="0"/>
              <a:t>Танцевальная деятельность</a:t>
            </a:r>
          </a:p>
          <a:p>
            <a:r>
              <a:rPr lang="ru-RU" dirty="0" smtClean="0"/>
              <a:t>Театрализация</a:t>
            </a:r>
          </a:p>
          <a:p>
            <a:r>
              <a:rPr lang="ru-RU" dirty="0" smtClean="0"/>
              <a:t>Игровая деятельность</a:t>
            </a:r>
          </a:p>
          <a:p>
            <a:r>
              <a:rPr lang="ru-RU" dirty="0" smtClean="0"/>
              <a:t>Развлечения и праздники</a:t>
            </a:r>
          </a:p>
          <a:p>
            <a:endParaRPr lang="ru-RU" dirty="0"/>
          </a:p>
        </p:txBody>
      </p:sp>
      <p:pic>
        <p:nvPicPr>
          <p:cNvPr id="4" name="Picture 2" descr="http://tmndetsady.ru/upload/news/2014/02/orig_3d9b829982a02590b078ca5d492b8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810000" cy="2822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7137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Методические принципы для творчески-эстетических занятий в ДОУ: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Средства эмоционального  восприятия окружающего;</a:t>
            </a:r>
          </a:p>
          <a:p>
            <a:r>
              <a:rPr lang="ru-RU" dirty="0" smtClean="0"/>
              <a:t>Эстетическая организация развивающей среды;</a:t>
            </a:r>
          </a:p>
          <a:p>
            <a:r>
              <a:rPr lang="ru-RU" dirty="0" smtClean="0"/>
              <a:t>Игровой метод обучения;</a:t>
            </a:r>
          </a:p>
          <a:p>
            <a:r>
              <a:rPr lang="ru-RU" dirty="0" smtClean="0"/>
              <a:t>Единое психологическое пространство,</a:t>
            </a:r>
          </a:p>
          <a:p>
            <a:r>
              <a:rPr lang="ru-RU" dirty="0" smtClean="0"/>
              <a:t>Сюжетно-тематическое построение всей системы занятий.</a:t>
            </a:r>
          </a:p>
          <a:p>
            <a:pPr>
              <a:buNone/>
            </a:pPr>
            <a:r>
              <a:rPr lang="ru-RU" dirty="0" smtClean="0"/>
              <a:t>Занятие строится как цельное, законченное произведение совместной 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236</TotalTime>
  <Words>474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Наумова Н.В.</vt:lpstr>
      <vt:lpstr>Где живёт творчество  и эстетика?</vt:lpstr>
      <vt:lpstr>Творчество и эстетическое восприятие окружающего</vt:lpstr>
      <vt:lpstr>Латеральная локализация в ГМ:</vt:lpstr>
      <vt:lpstr>ТВОРЧЕСТВО</vt:lpstr>
      <vt:lpstr>ЭСТЕТИКА</vt:lpstr>
      <vt:lpstr>Три группы средств:</vt:lpstr>
      <vt:lpstr>Виды творческой и эстетической деятельности в ДОУ:</vt:lpstr>
      <vt:lpstr>Методические принципы для творчески-эстетических занятий в ДОУ: </vt:lpstr>
      <vt:lpstr>Программы, рекомендуемые к использованию:</vt:lpstr>
      <vt:lpstr>Эстетика повседневности:</vt:lpstr>
      <vt:lpstr>Принципы семейного воспитания:</vt:lpstr>
      <vt:lpstr>Роль родительства в творческом развитии дошкольника:</vt:lpstr>
      <vt:lpstr>Шалва Амонашвили</vt:lpstr>
      <vt:lpstr>Ш.А. Амонашвили о родительском воспитании:</vt:lpstr>
      <vt:lpstr>Ш.А. Амонашвили о родительском воспитании:</vt:lpstr>
      <vt:lpstr>Ш.А. Амонашвили о родительском воспитании:</vt:lpstr>
      <vt:lpstr>Творчески развитый человек – это свободномыслящий человек –  это   Л И Ч Н О С Т 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Шеф</dc:creator>
  <cp:lastModifiedBy>Шеф</cp:lastModifiedBy>
  <cp:revision>26</cp:revision>
  <dcterms:created xsi:type="dcterms:W3CDTF">2018-01-28T20:01:46Z</dcterms:created>
  <dcterms:modified xsi:type="dcterms:W3CDTF">2018-01-29T00:11:46Z</dcterms:modified>
</cp:coreProperties>
</file>